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302" r:id="rId3"/>
    <p:sldId id="417" r:id="rId4"/>
    <p:sldId id="413" r:id="rId5"/>
    <p:sldId id="411" r:id="rId6"/>
    <p:sldId id="272" r:id="rId7"/>
    <p:sldId id="273" r:id="rId8"/>
    <p:sldId id="274" r:id="rId9"/>
    <p:sldId id="275" r:id="rId10"/>
    <p:sldId id="276" r:id="rId11"/>
    <p:sldId id="277" r:id="rId12"/>
    <p:sldId id="419" r:id="rId13"/>
    <p:sldId id="418" r:id="rId14"/>
    <p:sldId id="405" r:id="rId15"/>
    <p:sldId id="406" r:id="rId16"/>
    <p:sldId id="402" r:id="rId17"/>
    <p:sldId id="407" r:id="rId18"/>
    <p:sldId id="408" r:id="rId19"/>
    <p:sldId id="420" r:id="rId20"/>
    <p:sldId id="414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Ink Free" panose="03080402000500000000" pitchFamily="66" charset="0"/>
      <p:regular r:id="rId29"/>
    </p:embeddedFont>
    <p:embeddedFont>
      <p:font typeface="Verdana" panose="020B0604030504040204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50" autoAdjust="0"/>
    <p:restoredTop sz="80544"/>
  </p:normalViewPr>
  <p:slideViewPr>
    <p:cSldViewPr snapToGrid="0">
      <p:cViewPr varScale="1">
        <p:scale>
          <a:sx n="79" d="100"/>
          <a:sy n="79" d="100"/>
        </p:scale>
        <p:origin x="49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B33983-0A17-9447-9486-930BB5539F0B}" type="doc">
      <dgm:prSet loTypeId="urn:microsoft.com/office/officeart/2005/8/layout/matrix3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27D2AE-DFD4-F94C-AD64-D72EFC8CD10F}">
      <dgm:prSet phldrT="[Text]"/>
      <dgm:spPr/>
      <dgm:t>
        <a:bodyPr/>
        <a:lstStyle/>
        <a:p>
          <a:r>
            <a:rPr lang="en-US" dirty="0"/>
            <a:t>False Positive</a:t>
          </a:r>
        </a:p>
      </dgm:t>
    </dgm:pt>
    <dgm:pt modelId="{4B80F266-A184-C54B-B7A9-D0A06A96AD75}" type="parTrans" cxnId="{701F6E2D-D72B-D548-99E6-ED1F7781B8DF}">
      <dgm:prSet/>
      <dgm:spPr/>
      <dgm:t>
        <a:bodyPr/>
        <a:lstStyle/>
        <a:p>
          <a:endParaRPr lang="en-US"/>
        </a:p>
      </dgm:t>
    </dgm:pt>
    <dgm:pt modelId="{C3D56866-8BF3-B542-89C8-EFC7160458E9}" type="sibTrans" cxnId="{701F6E2D-D72B-D548-99E6-ED1F7781B8DF}">
      <dgm:prSet/>
      <dgm:spPr/>
      <dgm:t>
        <a:bodyPr/>
        <a:lstStyle/>
        <a:p>
          <a:endParaRPr lang="en-US"/>
        </a:p>
      </dgm:t>
    </dgm:pt>
    <dgm:pt modelId="{A42D487A-7495-B24E-9E86-D3C183FFECC9}">
      <dgm:prSet phldrT="[Text]"/>
      <dgm:spPr/>
      <dgm:t>
        <a:bodyPr/>
        <a:lstStyle/>
        <a:p>
          <a:r>
            <a:rPr lang="en-US" dirty="0"/>
            <a:t>True Positive</a:t>
          </a:r>
        </a:p>
      </dgm:t>
    </dgm:pt>
    <dgm:pt modelId="{AE166192-31AE-DE4A-A129-ABC72EDA86A6}" type="parTrans" cxnId="{7196B277-E9F4-A943-9FE2-C43C65F1C8CD}">
      <dgm:prSet/>
      <dgm:spPr/>
      <dgm:t>
        <a:bodyPr/>
        <a:lstStyle/>
        <a:p>
          <a:endParaRPr lang="en-US"/>
        </a:p>
      </dgm:t>
    </dgm:pt>
    <dgm:pt modelId="{1F709E48-D900-7348-988A-599E78A99504}" type="sibTrans" cxnId="{7196B277-E9F4-A943-9FE2-C43C65F1C8CD}">
      <dgm:prSet/>
      <dgm:spPr/>
      <dgm:t>
        <a:bodyPr/>
        <a:lstStyle/>
        <a:p>
          <a:endParaRPr lang="en-US"/>
        </a:p>
      </dgm:t>
    </dgm:pt>
    <dgm:pt modelId="{F5C68B89-47E5-ED47-9F49-FB86C5F6D93C}">
      <dgm:prSet phldrT="[Text]"/>
      <dgm:spPr/>
      <dgm:t>
        <a:bodyPr/>
        <a:lstStyle/>
        <a:p>
          <a:r>
            <a:rPr lang="en-US" dirty="0"/>
            <a:t>True Negative</a:t>
          </a:r>
        </a:p>
      </dgm:t>
    </dgm:pt>
    <dgm:pt modelId="{6F6E6272-CCC8-714D-963B-4513A53618D1}" type="parTrans" cxnId="{0981FD59-3050-8440-BCC5-7CA39986721F}">
      <dgm:prSet/>
      <dgm:spPr/>
      <dgm:t>
        <a:bodyPr/>
        <a:lstStyle/>
        <a:p>
          <a:endParaRPr lang="en-US"/>
        </a:p>
      </dgm:t>
    </dgm:pt>
    <dgm:pt modelId="{3ECE2C71-A9BD-5F49-A054-0BCB4A5A5B9E}" type="sibTrans" cxnId="{0981FD59-3050-8440-BCC5-7CA39986721F}">
      <dgm:prSet/>
      <dgm:spPr/>
      <dgm:t>
        <a:bodyPr/>
        <a:lstStyle/>
        <a:p>
          <a:endParaRPr lang="en-US"/>
        </a:p>
      </dgm:t>
    </dgm:pt>
    <dgm:pt modelId="{BC96061C-FD1A-714B-80CA-3D12495D6965}">
      <dgm:prSet phldrT="[Text]"/>
      <dgm:spPr/>
      <dgm:t>
        <a:bodyPr/>
        <a:lstStyle/>
        <a:p>
          <a:r>
            <a:rPr lang="en-US" dirty="0"/>
            <a:t>False Negative</a:t>
          </a:r>
        </a:p>
      </dgm:t>
    </dgm:pt>
    <dgm:pt modelId="{F228B35F-248A-D44F-B876-F1BA2546394D}" type="parTrans" cxnId="{D4154070-F464-524F-88B9-9413E2B36CD1}">
      <dgm:prSet/>
      <dgm:spPr/>
      <dgm:t>
        <a:bodyPr/>
        <a:lstStyle/>
        <a:p>
          <a:endParaRPr lang="en-US"/>
        </a:p>
      </dgm:t>
    </dgm:pt>
    <dgm:pt modelId="{C0FC8DF0-CAB6-3941-ABD8-6ACD0A718D14}" type="sibTrans" cxnId="{D4154070-F464-524F-88B9-9413E2B36CD1}">
      <dgm:prSet/>
      <dgm:spPr/>
      <dgm:t>
        <a:bodyPr/>
        <a:lstStyle/>
        <a:p>
          <a:endParaRPr lang="en-US"/>
        </a:p>
      </dgm:t>
    </dgm:pt>
    <dgm:pt modelId="{F371F449-221F-6440-8BF0-A099876A280A}" type="pres">
      <dgm:prSet presAssocID="{F1B33983-0A17-9447-9486-930BB5539F0B}" presName="matrix" presStyleCnt="0">
        <dgm:presLayoutVars>
          <dgm:chMax val="1"/>
          <dgm:dir/>
          <dgm:resizeHandles val="exact"/>
        </dgm:presLayoutVars>
      </dgm:prSet>
      <dgm:spPr/>
    </dgm:pt>
    <dgm:pt modelId="{B95528B7-0185-D047-BEA0-1DEE778ECE97}" type="pres">
      <dgm:prSet presAssocID="{F1B33983-0A17-9447-9486-930BB5539F0B}" presName="diamond" presStyleLbl="bgShp" presStyleIdx="0" presStyleCnt="1"/>
      <dgm:spPr/>
    </dgm:pt>
    <dgm:pt modelId="{0A45AF94-A276-FE4F-BC8D-6EA4801FBCDC}" type="pres">
      <dgm:prSet presAssocID="{F1B33983-0A17-9447-9486-930BB5539F0B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742E5BFD-82EC-C04D-B467-0D6F88EC96BE}" type="pres">
      <dgm:prSet presAssocID="{F1B33983-0A17-9447-9486-930BB5539F0B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B245AC8B-F824-304F-8B13-ADCF8CDF2429}" type="pres">
      <dgm:prSet presAssocID="{F1B33983-0A17-9447-9486-930BB5539F0B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0D4AF29-DA18-2442-8AD7-4323A4BB3C84}" type="pres">
      <dgm:prSet presAssocID="{F1B33983-0A17-9447-9486-930BB5539F0B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88DB602B-E82C-8641-8028-000C1E43D970}" type="presOf" srcId="{F1B33983-0A17-9447-9486-930BB5539F0B}" destId="{F371F449-221F-6440-8BF0-A099876A280A}" srcOrd="0" destOrd="0" presId="urn:microsoft.com/office/officeart/2005/8/layout/matrix3"/>
    <dgm:cxn modelId="{701F6E2D-D72B-D548-99E6-ED1F7781B8DF}" srcId="{F1B33983-0A17-9447-9486-930BB5539F0B}" destId="{D627D2AE-DFD4-F94C-AD64-D72EFC8CD10F}" srcOrd="0" destOrd="0" parTransId="{4B80F266-A184-C54B-B7A9-D0A06A96AD75}" sibTransId="{C3D56866-8BF3-B542-89C8-EFC7160458E9}"/>
    <dgm:cxn modelId="{D4154070-F464-524F-88B9-9413E2B36CD1}" srcId="{F1B33983-0A17-9447-9486-930BB5539F0B}" destId="{BC96061C-FD1A-714B-80CA-3D12495D6965}" srcOrd="3" destOrd="0" parTransId="{F228B35F-248A-D44F-B876-F1BA2546394D}" sibTransId="{C0FC8DF0-CAB6-3941-ABD8-6ACD0A718D14}"/>
    <dgm:cxn modelId="{7196B277-E9F4-A943-9FE2-C43C65F1C8CD}" srcId="{F1B33983-0A17-9447-9486-930BB5539F0B}" destId="{A42D487A-7495-B24E-9E86-D3C183FFECC9}" srcOrd="1" destOrd="0" parTransId="{AE166192-31AE-DE4A-A129-ABC72EDA86A6}" sibTransId="{1F709E48-D900-7348-988A-599E78A99504}"/>
    <dgm:cxn modelId="{0981FD59-3050-8440-BCC5-7CA39986721F}" srcId="{F1B33983-0A17-9447-9486-930BB5539F0B}" destId="{F5C68B89-47E5-ED47-9F49-FB86C5F6D93C}" srcOrd="2" destOrd="0" parTransId="{6F6E6272-CCC8-714D-963B-4513A53618D1}" sibTransId="{3ECE2C71-A9BD-5F49-A054-0BCB4A5A5B9E}"/>
    <dgm:cxn modelId="{8F7C9C83-C5E4-C543-A325-6A6CFD690B43}" type="presOf" srcId="{A42D487A-7495-B24E-9E86-D3C183FFECC9}" destId="{742E5BFD-82EC-C04D-B467-0D6F88EC96BE}" srcOrd="0" destOrd="0" presId="urn:microsoft.com/office/officeart/2005/8/layout/matrix3"/>
    <dgm:cxn modelId="{133689C0-26C1-294C-8895-26FECA64F7DA}" type="presOf" srcId="{F5C68B89-47E5-ED47-9F49-FB86C5F6D93C}" destId="{B245AC8B-F824-304F-8B13-ADCF8CDF2429}" srcOrd="0" destOrd="0" presId="urn:microsoft.com/office/officeart/2005/8/layout/matrix3"/>
    <dgm:cxn modelId="{0B65F6C0-B7CD-E548-A9B0-9F71B4AB6D88}" type="presOf" srcId="{BC96061C-FD1A-714B-80CA-3D12495D6965}" destId="{E0D4AF29-DA18-2442-8AD7-4323A4BB3C84}" srcOrd="0" destOrd="0" presId="urn:microsoft.com/office/officeart/2005/8/layout/matrix3"/>
    <dgm:cxn modelId="{7F70B2FC-1CC8-C849-B185-4A262849ECBE}" type="presOf" srcId="{D627D2AE-DFD4-F94C-AD64-D72EFC8CD10F}" destId="{0A45AF94-A276-FE4F-BC8D-6EA4801FBCDC}" srcOrd="0" destOrd="0" presId="urn:microsoft.com/office/officeart/2005/8/layout/matrix3"/>
    <dgm:cxn modelId="{80572A24-0577-B74A-9332-3D0B249EA3BE}" type="presParOf" srcId="{F371F449-221F-6440-8BF0-A099876A280A}" destId="{B95528B7-0185-D047-BEA0-1DEE778ECE97}" srcOrd="0" destOrd="0" presId="urn:microsoft.com/office/officeart/2005/8/layout/matrix3"/>
    <dgm:cxn modelId="{EAFFDF2D-3A4A-D64B-BB0A-E41E77949C22}" type="presParOf" srcId="{F371F449-221F-6440-8BF0-A099876A280A}" destId="{0A45AF94-A276-FE4F-BC8D-6EA4801FBCDC}" srcOrd="1" destOrd="0" presId="urn:microsoft.com/office/officeart/2005/8/layout/matrix3"/>
    <dgm:cxn modelId="{5A05C0DF-D5F2-D84E-BA88-E6AA8B9A246C}" type="presParOf" srcId="{F371F449-221F-6440-8BF0-A099876A280A}" destId="{742E5BFD-82EC-C04D-B467-0D6F88EC96BE}" srcOrd="2" destOrd="0" presId="urn:microsoft.com/office/officeart/2005/8/layout/matrix3"/>
    <dgm:cxn modelId="{D19460FE-1794-0742-9E5D-3E2D7DE61E36}" type="presParOf" srcId="{F371F449-221F-6440-8BF0-A099876A280A}" destId="{B245AC8B-F824-304F-8B13-ADCF8CDF2429}" srcOrd="3" destOrd="0" presId="urn:microsoft.com/office/officeart/2005/8/layout/matrix3"/>
    <dgm:cxn modelId="{45AB3462-73C6-FE46-8D66-5D23A49E760B}" type="presParOf" srcId="{F371F449-221F-6440-8BF0-A099876A280A}" destId="{E0D4AF29-DA18-2442-8AD7-4323A4BB3C84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5528B7-0185-D047-BEA0-1DEE778ECE97}">
      <dsp:nvSpPr>
        <dsp:cNvPr id="0" name=""/>
        <dsp:cNvSpPr/>
      </dsp:nvSpPr>
      <dsp:spPr>
        <a:xfrm>
          <a:off x="1354666" y="0"/>
          <a:ext cx="5418667" cy="5418667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45AF94-A276-FE4F-BC8D-6EA4801FBCDC}">
      <dsp:nvSpPr>
        <dsp:cNvPr id="0" name=""/>
        <dsp:cNvSpPr/>
      </dsp:nvSpPr>
      <dsp:spPr>
        <a:xfrm>
          <a:off x="1869439" y="51477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False Positive</a:t>
          </a:r>
        </a:p>
      </dsp:txBody>
      <dsp:txXfrm>
        <a:off x="1972601" y="617935"/>
        <a:ext cx="1906956" cy="1906956"/>
      </dsp:txXfrm>
    </dsp:sp>
    <dsp:sp modelId="{742E5BFD-82EC-C04D-B467-0D6F88EC96BE}">
      <dsp:nvSpPr>
        <dsp:cNvPr id="0" name=""/>
        <dsp:cNvSpPr/>
      </dsp:nvSpPr>
      <dsp:spPr>
        <a:xfrm>
          <a:off x="4145280" y="51477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True Positive</a:t>
          </a:r>
        </a:p>
      </dsp:txBody>
      <dsp:txXfrm>
        <a:off x="4248442" y="617935"/>
        <a:ext cx="1906956" cy="1906956"/>
      </dsp:txXfrm>
    </dsp:sp>
    <dsp:sp modelId="{B245AC8B-F824-304F-8B13-ADCF8CDF2429}">
      <dsp:nvSpPr>
        <dsp:cNvPr id="0" name=""/>
        <dsp:cNvSpPr/>
      </dsp:nvSpPr>
      <dsp:spPr>
        <a:xfrm>
          <a:off x="1869439" y="279061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True Negative</a:t>
          </a:r>
        </a:p>
      </dsp:txBody>
      <dsp:txXfrm>
        <a:off x="1972601" y="2893775"/>
        <a:ext cx="1906956" cy="1906956"/>
      </dsp:txXfrm>
    </dsp:sp>
    <dsp:sp modelId="{E0D4AF29-DA18-2442-8AD7-4323A4BB3C84}">
      <dsp:nvSpPr>
        <dsp:cNvPr id="0" name=""/>
        <dsp:cNvSpPr/>
      </dsp:nvSpPr>
      <dsp:spPr>
        <a:xfrm>
          <a:off x="4145280" y="2790613"/>
          <a:ext cx="2113280" cy="2113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False Negative</a:t>
          </a:r>
        </a:p>
      </dsp:txBody>
      <dsp:txXfrm>
        <a:off x="4248442" y="2893775"/>
        <a:ext cx="1906956" cy="19069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E5181-6CF5-45F7-A87A-E0E0B1FD7549}" type="datetimeFigureOut">
              <a:rPr lang="en-US" smtClean="0"/>
              <a:t>3/21/2022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37F07-1250-4CCE-B198-1B2887014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4812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659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a nice picture of the possibilities. (Click through each of the 4 possibilities)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4606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667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is an untyped language:  you can apply any function to any argument.  But if you give a function the wrong kind of argument, it may crash your program, or (worse) it may give some nonsense answer that will take you forever to debug.  Having a tool that will prevent that is a huge advantage.  (Read slide)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0777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Prof. Wand says:  Before I had </a:t>
            </a:r>
            <a:r>
              <a:rPr lang="en-US" dirty="0" err="1"/>
              <a:t>eslint</a:t>
            </a:r>
            <a:r>
              <a:rPr lang="en-US" dirty="0"/>
              <a:t> in my workflow, I once spent 3 hours debugging a piece of code where I had written “=“ instead of “==“.   </a:t>
            </a:r>
            <a:r>
              <a:rPr lang="en-US" dirty="0" err="1"/>
              <a:t>ESLint</a:t>
            </a:r>
            <a:r>
              <a:rPr lang="en-US" dirty="0"/>
              <a:t> would have found that for me right away.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603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Here’s CWE-798.   Notice the hard-coded credentials (click)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759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folks did a study of Android apps on the Google Play store, and discovered that several thousand of them contained plain-text tokens for various services.  The columns above show the different services for which the apps held tokens; the last row shows that most of them still worked, at least as of the date of the study (June, 2013).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3514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7" name="Shape 29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Here’s a more recent tool, called </a:t>
            </a:r>
            <a:r>
              <a:rPr lang="en-US" dirty="0" err="1"/>
              <a:t>GitGuardian</a:t>
            </a:r>
            <a:r>
              <a:rPr lang="en-US" dirty="0"/>
              <a:t>, that is tailored for looking for hard-coded secrets in </a:t>
            </a:r>
            <a:r>
              <a:rPr lang="en-US" dirty="0" err="1"/>
              <a:t>github</a:t>
            </a:r>
            <a:r>
              <a:rPr lang="en-US" dirty="0"/>
              <a:t> repos (read the sentence starting “scan your source code..”)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563836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04" name="Shape 30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This one is also not that hard: just need to look at dependencies</a:t>
            </a:r>
            <a:r>
              <a:rPr lang="en-US" dirty="0"/>
              <a:t>.  And here it was built into the </a:t>
            </a:r>
            <a:r>
              <a:rPr lang="en-US" dirty="0" err="1"/>
              <a:t>github</a:t>
            </a:r>
            <a:r>
              <a:rPr lang="en-US" dirty="0"/>
              <a:t> action.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75298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Static analysis can catc</a:t>
            </a:r>
            <a:r>
              <a:rPr lang="en-US" baseline="0" dirty="0"/>
              <a:t>h interesting errors that testing won’t. This is especially important for safety-critical systems.  Microsoft got a huge win when it introduced static analysis of all its device drivers, effectively eliminating the “Blue Screen of Death” (click)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F4E6E1-2B48-9449-B18F-FA9F0E24C28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7160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many of you are old enough to remember screens like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937F07-1250-4CCE-B198-1B2887014F4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6788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64DE-480B-420F-9649-4F8E696E08E0}" type="datetime1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79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16D0-8311-4107-9726-6B805E7D05BA}" type="datetime1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5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2557A-5C88-417A-A763-5AC779462A5F}" type="datetime1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978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9803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186481"/>
            <a:ext cx="10985500" cy="46739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412750">
              <a:lnSpc>
                <a:spcPct val="100000"/>
              </a:lnSpc>
              <a:spcBef>
                <a:spcPts val="0"/>
              </a:spcBef>
              <a:buSzTx/>
              <a:buNone/>
              <a:defRPr sz="275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167111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BFD4-467E-4EDE-93EA-052F5B39A4E5}" type="datetime1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330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CBE2-D5BE-47AC-ADC2-9CDFC1D0CF90}" type="datetime1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088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EDB1-CE74-4951-85A2-0B01C2128E28}" type="datetime1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7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B92-A5C2-4807-A9DC-9EDE6CBFB241}" type="datetime1">
              <a:rPr lang="en-US" smtClean="0"/>
              <a:t>3/21/2022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5A0-C911-4F03-82FC-7E5926047D46}" type="datetime1">
              <a:rPr lang="en-US" smtClean="0"/>
              <a:t>3/21/2022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90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7EE0-7771-4CD5-9B2B-3550753A54A1}" type="datetime1">
              <a:rPr lang="en-US" smtClean="0"/>
              <a:t>3/21/2022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3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318B3-0E87-4416-A9B8-D891968C2727}" type="datetime1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6A42-A091-4468-A075-64A31BE59948}" type="datetime1">
              <a:rPr lang="en-US" smtClean="0"/>
              <a:t>3/21/2022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3/21/2022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7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wasp.org/www-project-top-ten/2017/A9_2017-Using_Components_with_Known_Vulnerabilitie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ing.oreilly.com/library/view/software-engineering-at/9781492082781/ch20.html#static_analysis-id00082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we.mitre.org/data/definitions/798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we.mitre.org/data/definitions/798.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itguardian.com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>
                <a:sym typeface="Helvetica Neue" charset="0"/>
              </a:rPr>
              <a:t>CS 4530: Fundamentals of Software Engineering</a:t>
            </a:r>
            <a:br>
              <a:rPr lang="en-US" altLang="en-US" sz="3200" dirty="0">
                <a:sym typeface="Helvetica Neue" charset="0"/>
              </a:rPr>
            </a:br>
            <a:br>
              <a:rPr lang="en-US" altLang="en-US" sz="3200" dirty="0">
                <a:sym typeface="Helvetica Neue" charset="0"/>
              </a:rPr>
            </a:br>
            <a:r>
              <a:rPr lang="en-US" altLang="en-US" sz="3200" dirty="0">
                <a:sym typeface="Helvetica Neue" charset="0"/>
              </a:rPr>
              <a:t>Lesson 9.3 Static Program Analysis</a:t>
            </a:r>
            <a:endParaRPr lang="en-US" sz="32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814538" cy="165576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Jonathan Bell, Adeel </a:t>
            </a:r>
            <a:r>
              <a:rPr lang="en-US" dirty="0" err="1"/>
              <a:t>Bhutta</a:t>
            </a:r>
            <a:r>
              <a:rPr lang="en-US" dirty="0"/>
              <a:t>, Ferdinand Vesely, Mitch Wand</a:t>
            </a:r>
          </a:p>
          <a:p>
            <a:pPr>
              <a:lnSpc>
                <a:spcPct val="100000"/>
              </a:lnSpc>
            </a:pPr>
            <a:r>
              <a:rPr lang="en-US" dirty="0"/>
              <a:t>Khoury College of Computer Sciences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220B8F-69AA-4637-BB1D-F777887FC123}"/>
              </a:ext>
            </a:extLst>
          </p:cNvPr>
          <p:cNvSpPr/>
          <p:nvPr/>
        </p:nvSpPr>
        <p:spPr>
          <a:xfrm>
            <a:off x="705730" y="586967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2022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8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An example using </a:t>
            </a:r>
            <a:r>
              <a:rPr lang="en-US" dirty="0" err="1"/>
              <a:t>GitGuardian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300" name="A9:2017-Using Components with Known Vulnerabilities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>
            <a:lvl1pPr>
              <a:defRPr u="sng">
                <a:hlinkClick r:id="" action="ppaction://noaction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A9:2017-Using Components with Known Vulnerabilities</a:t>
            </a:r>
          </a:p>
        </p:txBody>
      </p:sp>
      <p:pic>
        <p:nvPicPr>
          <p:cNvPr id="30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2750" y="2088846"/>
            <a:ext cx="5861050" cy="3587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965" y="2560394"/>
            <a:ext cx="4498703" cy="214361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43505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Defects Static Analysis can Catch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>
            <a:normAutofit/>
          </a:bodyPr>
          <a:lstStyle/>
          <a:p>
            <a:r>
              <a:rPr lang="en-US" dirty="0"/>
              <a:t>Defects that result from inconsistently following simple, mechanical design rules.</a:t>
            </a:r>
          </a:p>
          <a:p>
            <a:pPr lvl="1"/>
            <a:r>
              <a:rPr lang="en-US" b="1" dirty="0"/>
              <a:t>Security:  </a:t>
            </a:r>
            <a:r>
              <a:rPr lang="en-US" dirty="0"/>
              <a:t>Buffer overruns, improperly validated input.</a:t>
            </a:r>
          </a:p>
          <a:p>
            <a:pPr lvl="1"/>
            <a:r>
              <a:rPr lang="en-US" b="1" dirty="0"/>
              <a:t>Memory safety:  </a:t>
            </a:r>
            <a:r>
              <a:rPr lang="en-US" dirty="0"/>
              <a:t>Null dereference, uninitialized data.</a:t>
            </a:r>
          </a:p>
          <a:p>
            <a:pPr lvl="1"/>
            <a:r>
              <a:rPr lang="en-US" b="1" dirty="0"/>
              <a:t>Resource leaks:  </a:t>
            </a:r>
            <a:r>
              <a:rPr lang="en-US" dirty="0"/>
              <a:t>Memory, OS resources.</a:t>
            </a:r>
          </a:p>
          <a:p>
            <a:pPr lvl="1"/>
            <a:r>
              <a:rPr lang="en-US" b="1" dirty="0"/>
              <a:t>API Protocols:  </a:t>
            </a:r>
            <a:r>
              <a:rPr lang="en-US" dirty="0"/>
              <a:t>Device drivers; real time libraries; GUI frameworks.</a:t>
            </a:r>
          </a:p>
          <a:p>
            <a:pPr lvl="1"/>
            <a:r>
              <a:rPr lang="en-US" b="1" dirty="0"/>
              <a:t>Exceptions:</a:t>
            </a:r>
            <a:r>
              <a:rPr lang="en-US" dirty="0"/>
              <a:t>  Arithmetic/library/user-defined</a:t>
            </a:r>
          </a:p>
          <a:p>
            <a:pPr lvl="1"/>
            <a:r>
              <a:rPr lang="en-US" b="1" dirty="0"/>
              <a:t>Encapsulation: </a:t>
            </a:r>
            <a:r>
              <a:rPr lang="en-US" dirty="0"/>
              <a:t>Accessing internal data, calling private functions.</a:t>
            </a:r>
          </a:p>
          <a:p>
            <a:pPr lvl="1"/>
            <a:r>
              <a:rPr lang="en-US" b="1" dirty="0"/>
              <a:t>Data races: </a:t>
            </a:r>
            <a:r>
              <a:rPr lang="en-US" dirty="0"/>
              <a:t>Two threads access the same data without synchronization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80D4-8266-3D4F-88DF-2E6B937E98FB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23360" y="5307717"/>
            <a:ext cx="87361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00FF"/>
                </a:solidFill>
              </a:rPr>
              <a:t>Key: check compliance to simple, mechanical design rules</a:t>
            </a:r>
          </a:p>
        </p:txBody>
      </p:sp>
    </p:spTree>
    <p:extLst>
      <p:ext uri="{BB962C8B-B14F-4D97-AF65-F5344CB8AC3E}">
        <p14:creationId xmlns:p14="http://schemas.microsoft.com/office/powerpoint/2010/main" val="2984705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1237CF-C83F-4C3A-863C-218FC347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12</a:t>
            </a:fld>
            <a:endParaRPr lang="en-US"/>
          </a:p>
        </p:txBody>
      </p:sp>
      <p:pic>
        <p:nvPicPr>
          <p:cNvPr id="1026" name="Picture 2" descr="PratiksVSsite: Blue Screen Of Death">
            <a:extLst>
              <a:ext uri="{FF2B5EF4-FFF2-40B4-BE49-F238E27FC236}">
                <a16:creationId xmlns:a16="http://schemas.microsoft.com/office/drawing/2014/main" id="{81B00479-1477-4786-A375-BB9C8F430E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6012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FE13F-1267-4055-9D09-A2796964B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Analysis isn’t perfect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8ABE8-F2BA-4B23-AA09-621690386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 “every opened file is eventually closed”</a:t>
            </a:r>
          </a:p>
          <a:p>
            <a:r>
              <a:rPr lang="en-US" dirty="0"/>
              <a:t>An analysis could miss some closes of opened files</a:t>
            </a:r>
          </a:p>
          <a:p>
            <a:r>
              <a:rPr lang="en-US" dirty="0"/>
              <a:t>Or it could miss some open file not getting closed.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09EA88-B06D-44E9-BE20-8013D24C1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5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416FB-7279-B647-B300-1480D71F7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precise results may require compromise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7EDA9-D074-AC4A-8B36-E1627F8E8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Getting precise results may take </a:t>
            </a:r>
            <a:r>
              <a:rPr lang="en-US" b="1" dirty="0"/>
              <a:t>time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Some algorithms take exponential time.</a:t>
            </a:r>
          </a:p>
          <a:p>
            <a:pPr lvl="1"/>
            <a:r>
              <a:rPr lang="en-US" dirty="0"/>
              <a:t>Practical algorithms are limited to linear time</a:t>
            </a:r>
          </a:p>
          <a:p>
            <a:r>
              <a:rPr lang="en-US" dirty="0"/>
              <a:t>Getting precise results may require </a:t>
            </a:r>
            <a:r>
              <a:rPr lang="en-US" b="1" dirty="0"/>
              <a:t>whole</a:t>
            </a:r>
            <a:r>
              <a:rPr lang="en-US" dirty="0"/>
              <a:t> program:</a:t>
            </a:r>
          </a:p>
          <a:p>
            <a:pPr lvl="1"/>
            <a:r>
              <a:rPr lang="en-US" dirty="0"/>
              <a:t>If parts of the program loaded at runtime:</a:t>
            </a:r>
          </a:p>
          <a:p>
            <a:pPr lvl="2"/>
            <a:r>
              <a:rPr lang="en-US" dirty="0"/>
              <a:t>Analysis results may be very imprecise, or (worse)</a:t>
            </a:r>
          </a:p>
          <a:p>
            <a:pPr lvl="2"/>
            <a:r>
              <a:rPr lang="en-US" dirty="0"/>
              <a:t>Incorrect, if they assume the whole program is available.</a:t>
            </a:r>
          </a:p>
          <a:p>
            <a:r>
              <a:rPr lang="en-US" dirty="0"/>
              <a:t>Getting precise results may require intervention:</a:t>
            </a:r>
          </a:p>
          <a:p>
            <a:pPr lvl="1"/>
            <a:r>
              <a:rPr lang="en-US" dirty="0"/>
              <a:t>Code may need to be </a:t>
            </a:r>
            <a:r>
              <a:rPr lang="en-US" b="1" dirty="0"/>
              <a:t>annotated</a:t>
            </a:r>
            <a:r>
              <a:rPr lang="en-US" dirty="0"/>
              <a:t> with information:</a:t>
            </a:r>
          </a:p>
          <a:p>
            <a:pPr lvl="2"/>
            <a:r>
              <a:rPr lang="en-US" dirty="0"/>
              <a:t>E.g., “this method may return an open resource.”</a:t>
            </a:r>
          </a:p>
          <a:p>
            <a:pPr lvl="2"/>
            <a:r>
              <a:rPr lang="en-US" dirty="0"/>
              <a:t>E.g., type annotations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DB00E1-E139-9447-8C13-07EF9EE57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7207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6E64C-1536-034F-A432-B16922DB1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when an analysis is imprecise?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1250E-6279-594D-8915-CBCF32EF5D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FALSE NEGATIVES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98745D-68C1-D942-B641-4FB63A06F69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static analysis misses something ”bad” in program:</a:t>
            </a:r>
          </a:p>
          <a:p>
            <a:r>
              <a:rPr lang="en-US" dirty="0"/>
              <a:t>Can give a false sense of security.</a:t>
            </a:r>
          </a:p>
          <a:p>
            <a:r>
              <a:rPr lang="en-US" dirty="0"/>
              <a:t>Can be reduced, but at the cost of false positives!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4BAC539-A96F-B94E-BAA7-B14596145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FALSE POSITIVES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685B143-765B-C74F-ABEC-253D9E09771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The static analysis reports a problem that doesn’t exist:</a:t>
            </a:r>
          </a:p>
          <a:p>
            <a:r>
              <a:rPr lang="en-US" dirty="0"/>
              <a:t>Real bugs can be swamped by a flood of spurious reports.</a:t>
            </a:r>
          </a:p>
          <a:p>
            <a:r>
              <a:rPr lang="en-US" dirty="0"/>
              <a:t>Programmer time is wasted chasing down false leads.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D83402-8513-1142-A7D1-6823D919A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042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9CA6803-6B25-C64A-BD76-C06020952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Bug Detection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668C97-4E62-F047-917A-B0F609E77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16</a:t>
            </a:fld>
            <a:endParaRPr lang="en-US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27A6CC-9927-9548-BD03-496C03C3A4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8836128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0FBC66E4-43C5-354C-9D0C-2814E67377F8}"/>
              </a:ext>
            </a:extLst>
          </p:cNvPr>
          <p:cNvSpPr/>
          <p:nvPr/>
        </p:nvSpPr>
        <p:spPr>
          <a:xfrm>
            <a:off x="8610600" y="1747489"/>
            <a:ext cx="2443316" cy="90743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correctly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detect a bug.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49D4460-927E-034D-B6B2-FB17247D6323}"/>
              </a:ext>
            </a:extLst>
          </p:cNvPr>
          <p:cNvSpPr/>
          <p:nvPr/>
        </p:nvSpPr>
        <p:spPr>
          <a:xfrm>
            <a:off x="1138084" y="4203074"/>
            <a:ext cx="2443316" cy="90743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correctly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find no problem.</a:t>
            </a:r>
          </a:p>
          <a:p>
            <a:pPr algn="ctr"/>
            <a:endParaRPr lang="en-US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6D710A-4DE1-7B48-AC1F-C9DC980383F6}"/>
              </a:ext>
            </a:extLst>
          </p:cNvPr>
          <p:cNvSpPr/>
          <p:nvPr/>
        </p:nvSpPr>
        <p:spPr>
          <a:xfrm>
            <a:off x="8610600" y="4203074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miss a bug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in the system.</a:t>
            </a:r>
          </a:p>
          <a:p>
            <a:endParaRPr lang="en-US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6DBB33-0A64-FB4A-9F36-B20B5F5550AB}"/>
              </a:ext>
            </a:extLst>
          </p:cNvPr>
          <p:cNvSpPr/>
          <p:nvPr/>
        </p:nvSpPr>
        <p:spPr>
          <a:xfrm>
            <a:off x="1106949" y="1742488"/>
            <a:ext cx="2443316" cy="90743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We generate a</a:t>
            </a:r>
          </a:p>
          <a:p>
            <a:pPr algn="ctr"/>
            <a:r>
              <a:rPr lang="en-US" sz="2400" b="1" dirty="0">
                <a:solidFill>
                  <a:schemeClr val="tx1"/>
                </a:solidFill>
                <a:latin typeface="+mj-lt"/>
              </a:rPr>
              <a:t>false alarm.</a:t>
            </a:r>
          </a:p>
          <a:p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6A7E5CB-3382-6542-98A6-24EF8CFF5C66}"/>
              </a:ext>
            </a:extLst>
          </p:cNvPr>
          <p:cNvSpPr txBox="1"/>
          <p:nvPr/>
        </p:nvSpPr>
        <p:spPr>
          <a:xfrm>
            <a:off x="8784342" y="3198167"/>
            <a:ext cx="2160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Bug is present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ADC8EF-2341-F04B-9996-CF5024B8365B}"/>
              </a:ext>
            </a:extLst>
          </p:cNvPr>
          <p:cNvSpPr txBox="1"/>
          <p:nvPr/>
        </p:nvSpPr>
        <p:spPr>
          <a:xfrm>
            <a:off x="1358828" y="3198167"/>
            <a:ext cx="2048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Bug is absent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3994A1-6928-634E-A5E3-EEC7330A615F}"/>
              </a:ext>
            </a:extLst>
          </p:cNvPr>
          <p:cNvSpPr txBox="1"/>
          <p:nvPr/>
        </p:nvSpPr>
        <p:spPr>
          <a:xfrm>
            <a:off x="5572042" y="299558"/>
            <a:ext cx="11411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Report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F1483B-8759-CF4E-8E00-3AC50764933F}"/>
              </a:ext>
            </a:extLst>
          </p:cNvPr>
          <p:cNvSpPr txBox="1"/>
          <p:nvPr/>
        </p:nvSpPr>
        <p:spPr>
          <a:xfrm>
            <a:off x="5292959" y="6138333"/>
            <a:ext cx="16060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halkboard SE" panose="03050602040202020205" pitchFamily="66" charset="77"/>
              </a:rPr>
              <a:t>No Report</a:t>
            </a:r>
          </a:p>
        </p:txBody>
      </p:sp>
    </p:spTree>
    <p:extLst>
      <p:ext uri="{BB962C8B-B14F-4D97-AF65-F5344CB8AC3E}">
        <p14:creationId xmlns:p14="http://schemas.microsoft.com/office/powerpoint/2010/main" val="220748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C3D49769-629D-3645-8164-54C3611F2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fate of a bug report depends on more than whether or not it is accurate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B4F575D-13D3-5145-8BEB-C4467A3E5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report from static analysis is effectively false,</a:t>
            </a:r>
          </a:p>
          <a:p>
            <a:pPr lvl="1"/>
            <a:r>
              <a:rPr lang="en-US" dirty="0"/>
              <a:t>If it is ignored by developers;</a:t>
            </a:r>
          </a:p>
          <a:p>
            <a:pPr lvl="1"/>
            <a:r>
              <a:rPr lang="en-US" dirty="0"/>
              <a:t>Whether or not it represents a true bug.</a:t>
            </a:r>
          </a:p>
          <a:p>
            <a:r>
              <a:rPr lang="en-US" dirty="0"/>
              <a:t>Even if the report is technically correct</a:t>
            </a:r>
          </a:p>
          <a:p>
            <a:pPr lvl="1"/>
            <a:r>
              <a:rPr lang="en-US" dirty="0"/>
              <a:t>It may refer to something considered unimportant:</a:t>
            </a:r>
          </a:p>
          <a:p>
            <a:pPr lvl="2"/>
            <a:r>
              <a:rPr lang="en-US" dirty="0"/>
              <a:t>E.g., who cares if all the files aren’t closed, if the program is about to exit anyway.</a:t>
            </a:r>
          </a:p>
          <a:p>
            <a:pPr lvl="2"/>
            <a:r>
              <a:rPr lang="en-US" dirty="0"/>
              <a:t>E.g., yes, there is a race condition between two logging statements, but that’s not important.</a:t>
            </a:r>
          </a:p>
          <a:p>
            <a:r>
              <a:rPr lang="en-US" dirty="0"/>
              <a:t>Even if the report is technically wrong</a:t>
            </a:r>
          </a:p>
          <a:p>
            <a:pPr lvl="1"/>
            <a:r>
              <a:rPr lang="en-US" dirty="0"/>
              <a:t>Developers may see potential problem, and fix.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10129E-A5BF-1043-BCFB-E352DE608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528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1115C2-85A8-7045-8458-071BED461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Criteria For Good Automated Program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BD583B-DD48-9643-9FCB-A756B214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Efficient and Easy</a:t>
            </a:r>
          </a:p>
          <a:p>
            <a:pPr lvl="1"/>
            <a:r>
              <a:rPr lang="en-US" dirty="0"/>
              <a:t>Should not require whole program or annotations.</a:t>
            </a:r>
          </a:p>
          <a:p>
            <a:pPr lvl="1"/>
            <a:r>
              <a:rPr lang="en-US" dirty="0"/>
              <a:t>Should be automatically applied as part of workflow</a:t>
            </a:r>
          </a:p>
          <a:p>
            <a:r>
              <a:rPr lang="en-US" dirty="0"/>
              <a:t>Rarely spurious</a:t>
            </a:r>
          </a:p>
          <a:p>
            <a:pPr lvl="1"/>
            <a:r>
              <a:rPr lang="en-US" dirty="0"/>
              <a:t>No more than 10% effectively false positive.</a:t>
            </a:r>
          </a:p>
          <a:p>
            <a:r>
              <a:rPr lang="en-US" dirty="0"/>
              <a:t>Actionable</a:t>
            </a:r>
          </a:p>
          <a:p>
            <a:pPr lvl="1"/>
            <a:r>
              <a:rPr lang="en-US" dirty="0"/>
              <a:t>Should point out things easy to fix.</a:t>
            </a:r>
          </a:p>
          <a:p>
            <a:r>
              <a:rPr lang="en-US" dirty="0"/>
              <a:t>Effective</a:t>
            </a:r>
          </a:p>
          <a:p>
            <a:pPr lvl="1"/>
            <a:r>
              <a:rPr lang="en-US" dirty="0"/>
              <a:t>Problems should be perceived as important.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7C1A1-6705-3645-9047-B379F158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CAA36E-16BC-C84D-BD91-520CB82570CA}"/>
              </a:ext>
            </a:extLst>
          </p:cNvPr>
          <p:cNvSpPr txBox="1"/>
          <p:nvPr/>
        </p:nvSpPr>
        <p:spPr>
          <a:xfrm>
            <a:off x="838200" y="5549926"/>
            <a:ext cx="504798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Source: Software Engineering at Google, </a:t>
            </a:r>
            <a:r>
              <a:rPr lang="en-US" dirty="0">
                <a:hlinkClick r:id="rId2"/>
              </a:rPr>
              <a:t>Chapter 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4342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69251-99BA-4268-A506-77348906C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Could static analyses replace testing?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71FFDC-E791-45B6-8302-4F154F59B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Short answer: no, not anytime soon.</a:t>
            </a:r>
          </a:p>
          <a:p>
            <a:r>
              <a:rPr lang="en-US" dirty="0"/>
              <a:t>There are ways for mathematically proving that a program satisfies its specification</a:t>
            </a:r>
          </a:p>
          <a:p>
            <a:r>
              <a:rPr lang="en-US" dirty="0"/>
              <a:t>But: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You need a specification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Existing proof techniques don’t scale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And your proof is no better than your specification</a:t>
            </a:r>
          </a:p>
          <a:p>
            <a:r>
              <a:rPr lang="en-US" dirty="0"/>
              <a:t>Go take a course in Formal Methods</a:t>
            </a:r>
          </a:p>
          <a:p>
            <a:pPr lvl="1"/>
            <a:r>
              <a:rPr lang="en-US" dirty="0"/>
              <a:t>Khoury has a whole research group on this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B18BCD-B089-4CB6-90F2-11EDC048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189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lesson, you should be able to:</a:t>
            </a:r>
          </a:p>
          <a:p>
            <a:pPr lvl="1"/>
            <a:r>
              <a:rPr lang="en-US" dirty="0"/>
              <a:t>Explain what a static analyzer is, and give some examples.</a:t>
            </a:r>
          </a:p>
          <a:p>
            <a:pPr lvl="1"/>
            <a:r>
              <a:rPr lang="en-US" dirty="0"/>
              <a:t>List some of the things that a static analyzer could do</a:t>
            </a:r>
          </a:p>
          <a:p>
            <a:pPr lvl="1" fontAlgn="base"/>
            <a:r>
              <a:rPr lang="en-US" dirty="0"/>
              <a:t>Explain some limitations of static analyzers in practice.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5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should now be able to:</a:t>
            </a:r>
          </a:p>
          <a:p>
            <a:pPr lvl="1"/>
            <a:r>
              <a:rPr lang="en-US" dirty="0"/>
              <a:t>Explain what a static analyzer is, and give some examples.</a:t>
            </a:r>
          </a:p>
          <a:p>
            <a:pPr lvl="1"/>
            <a:r>
              <a:rPr lang="en-US" dirty="0"/>
              <a:t>List some of the things that a static analyzer could do</a:t>
            </a:r>
          </a:p>
          <a:p>
            <a:pPr lvl="1" fontAlgn="base"/>
            <a:r>
              <a:rPr lang="en-US" dirty="0"/>
              <a:t>Explain some limitations of static analyzers in practice.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10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CEB9-FBA7-C64E-9964-D6BB7F68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Static Analyzer checks the program without running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FCC3-F5FC-544A-842A-693634EB1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It inspects the program to detect certain patterns in the code.</a:t>
            </a:r>
          </a:p>
          <a:p>
            <a:pPr lvl="1"/>
            <a:r>
              <a:rPr lang="en-US" dirty="0"/>
              <a:t>These could be patterns or anti-patterns.</a:t>
            </a:r>
          </a:p>
          <a:p>
            <a:pPr lvl="1"/>
            <a:r>
              <a:rPr lang="en-US" dirty="0"/>
              <a:t>Could be bugs or style conventions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The Typescript type checker</a:t>
            </a:r>
          </a:p>
          <a:p>
            <a:pPr lvl="1"/>
            <a:r>
              <a:rPr lang="en-US" dirty="0" err="1"/>
              <a:t>ESlint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E01D6-EA28-EF4E-8F23-5DB7C874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331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5CEB9-FBA7-C64E-9964-D6BB7F68F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Type System is a Static Analyzer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5FCC3-F5FC-544A-842A-693634EB1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dirty="0"/>
              <a:t>The type checker reads the program and checks to see that every place where a function is called, the given arguments match what the function expects.</a:t>
            </a:r>
          </a:p>
          <a:p>
            <a:r>
              <a:rPr lang="en-US" dirty="0"/>
              <a:t>Benefits:</a:t>
            </a:r>
          </a:p>
          <a:p>
            <a:pPr lvl="1"/>
            <a:r>
              <a:rPr lang="en-US" dirty="0"/>
              <a:t>No pesky type errors at runtime</a:t>
            </a:r>
          </a:p>
          <a:p>
            <a:pPr lvl="1"/>
            <a:r>
              <a:rPr lang="en-US" dirty="0"/>
              <a:t>VSC runs the </a:t>
            </a:r>
            <a:r>
              <a:rPr lang="en-US" dirty="0" err="1"/>
              <a:t>typechecker</a:t>
            </a:r>
            <a:r>
              <a:rPr lang="en-US" dirty="0"/>
              <a:t> as you write, and provides explanations of the problems it finds.</a:t>
            </a:r>
          </a:p>
          <a:p>
            <a:pPr lvl="1"/>
            <a:r>
              <a:rPr lang="en-US" dirty="0"/>
              <a:t>Guaranteed 100% statement coverage, even in dead or rarely executed code.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7E01D6-EA28-EF4E-8F23-5DB7C874F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540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ACB10-54A0-7542-954C-72B2AE6A0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ESLint</a:t>
            </a:r>
            <a:r>
              <a:rPr lang="en-US" dirty="0"/>
              <a:t> is your (</a:t>
            </a:r>
            <a:r>
              <a:rPr lang="en-US" dirty="0" err="1"/>
              <a:t>favorite|least</a:t>
            </a:r>
            <a:r>
              <a:rPr lang="en-US" dirty="0"/>
              <a:t> favorite) static analyzer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964CF-62F2-1646-9CC0-D573ACB6C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10515599" cy="4351338"/>
          </a:xfrm>
        </p:spPr>
        <p:txBody>
          <a:bodyPr/>
          <a:lstStyle/>
          <a:p>
            <a:r>
              <a:rPr lang="en-US" dirty="0"/>
              <a:t>Linters = static analyzers for finding problematic patterns in code, stylistic errors, bugs</a:t>
            </a:r>
          </a:p>
          <a:p>
            <a:r>
              <a:rPr lang="en-US" dirty="0" err="1"/>
              <a:t>ESLint</a:t>
            </a:r>
            <a:r>
              <a:rPr lang="en-US" dirty="0"/>
              <a:t> is a popular linter for JavaScript</a:t>
            </a:r>
          </a:p>
          <a:p>
            <a:r>
              <a:rPr lang="en-US" dirty="0"/>
              <a:t>Customizable via a set of rules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BE14B4-BC09-894B-9D6B-3693D4313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DDF302-40EA-F14D-B2FA-62B8B1CD82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992"/>
          <a:stretch/>
        </p:blipFill>
        <p:spPr>
          <a:xfrm>
            <a:off x="838199" y="3438563"/>
            <a:ext cx="10964449" cy="314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61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Static Analyses can detect some dangerous anti-patterns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6B8C7CD-F1C0-8842-871F-AA4CC7CF6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4587240" cy="4351338"/>
          </a:xfrm>
        </p:spPr>
        <p:txBody>
          <a:bodyPr/>
          <a:lstStyle/>
          <a:p>
            <a:r>
              <a:rPr lang="en-US" u="sng" dirty="0">
                <a:hlinkClick r:id="rId3"/>
              </a:rPr>
              <a:t>CWE-798: Use of Hard-coded Credentials</a:t>
            </a:r>
          </a:p>
          <a:p>
            <a:endParaRPr lang="en-US" dirty="0"/>
          </a:p>
        </p:txBody>
      </p:sp>
      <p:pic>
        <p:nvPicPr>
          <p:cNvPr id="28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9745" y="1653940"/>
            <a:ext cx="6214353" cy="5002891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1A4D5AE-950D-4A06-B4E8-09838273D33C}"/>
              </a:ext>
            </a:extLst>
          </p:cNvPr>
          <p:cNvSpPr/>
          <p:nvPr/>
        </p:nvSpPr>
        <p:spPr>
          <a:xfrm>
            <a:off x="5699745" y="2924556"/>
            <a:ext cx="3176031" cy="4191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910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Static Analysis showed this kind of fault was widespread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FE861D1-679B-0845-87D8-82E414F3A7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>
                <a:hlinkClick r:id="rId3"/>
              </a:rPr>
              <a:t>CWE-798: Use of Hard-coded Credentials</a:t>
            </a:r>
            <a:r>
              <a:rPr lang="en-US" dirty="0"/>
              <a:t>: Study of 1.1m Android Apps</a:t>
            </a:r>
          </a:p>
          <a:p>
            <a:endParaRPr lang="en-US" dirty="0"/>
          </a:p>
        </p:txBody>
      </p:sp>
      <p:pic>
        <p:nvPicPr>
          <p:cNvPr id="28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51" y="2327985"/>
            <a:ext cx="9448698" cy="5784136"/>
          </a:xfrm>
          <a:prstGeom prst="rect">
            <a:avLst/>
          </a:prstGeom>
          <a:ln w="12700">
            <a:miter lim="400000"/>
          </a:ln>
        </p:spPr>
      </p:pic>
      <p:sp>
        <p:nvSpPr>
          <p:cNvPr id="286" name="“A Measurement Study of Google Play,” Viennot et al, SIGMETRICS ‘14"/>
          <p:cNvSpPr txBox="1"/>
          <p:nvPr/>
        </p:nvSpPr>
        <p:spPr>
          <a:xfrm>
            <a:off x="3637026" y="6526035"/>
            <a:ext cx="3348674" cy="1897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/>
          <a:p>
            <a:r>
              <a:rPr sz="900" dirty="0"/>
              <a:t>“A Measurement Study of Google Play,” </a:t>
            </a:r>
            <a:r>
              <a:rPr sz="900" dirty="0" err="1"/>
              <a:t>Viennot</a:t>
            </a:r>
            <a:r>
              <a:rPr sz="900" dirty="0"/>
              <a:t> et al, SIGMETRICS ‘14</a:t>
            </a:r>
          </a:p>
        </p:txBody>
      </p:sp>
    </p:spTree>
    <p:extLst>
      <p:ext uri="{BB962C8B-B14F-4D97-AF65-F5344CB8AC3E}">
        <p14:creationId xmlns:p14="http://schemas.microsoft.com/office/powerpoint/2010/main" val="728929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This discovery led to action.</a:t>
            </a:r>
            <a:endParaRPr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48FE9B7-035F-5542-ACF8-23714E2AF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90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500160"/>
            <a:ext cx="7315200" cy="5111751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1389995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tatic Analysi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That example wasn’t hard: the tool just looked for a certain regex.</a:t>
            </a:r>
            <a:endParaRPr dirty="0"/>
          </a:p>
        </p:txBody>
      </p:sp>
      <p:sp>
        <p:nvSpPr>
          <p:cNvPr id="293" name="GitGuardian (Launched in 2017)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r>
              <a:rPr u="sng" dirty="0">
                <a:hlinkClick r:id="rId3"/>
              </a:rPr>
              <a:t>GitGuardian</a:t>
            </a:r>
            <a:r>
              <a:rPr dirty="0"/>
              <a:t> (Launched in 2017)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75C662F-7D8D-F54F-BFA5-8B7884DE01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1250" y="2081176"/>
            <a:ext cx="8281325" cy="468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64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Lesson 2.1 Documenting Your Design" id="{558FD38C-8711-CB43-A1E4-12EC5E9DD09B}" vid="{406B3AE4-9970-1245-8651-E29A8F459A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4651</TotalTime>
  <Words>1301</Words>
  <Application>Microsoft Office PowerPoint</Application>
  <PresentationFormat>Widescreen</PresentationFormat>
  <Paragraphs>157</Paragraphs>
  <Slides>20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Verdana</vt:lpstr>
      <vt:lpstr>Calibri Light</vt:lpstr>
      <vt:lpstr>Chalkboard SE</vt:lpstr>
      <vt:lpstr>Calibri</vt:lpstr>
      <vt:lpstr>Arial</vt:lpstr>
      <vt:lpstr>Ink Free</vt:lpstr>
      <vt:lpstr>Office Theme</vt:lpstr>
      <vt:lpstr>CS 4530: Fundamentals of Software Engineering  Lesson 9.3 Static Program Analysis</vt:lpstr>
      <vt:lpstr>Learning Objectives for this Lesson</vt:lpstr>
      <vt:lpstr>A Static Analyzer checks the program without running it</vt:lpstr>
      <vt:lpstr>The Type System is a Static Analyzer</vt:lpstr>
      <vt:lpstr>ESLint is your (favorite|least favorite) static analyzer</vt:lpstr>
      <vt:lpstr>Static Analyses can detect some dangerous anti-patterns</vt:lpstr>
      <vt:lpstr>Static Analysis showed this kind of fault was widespread</vt:lpstr>
      <vt:lpstr>This discovery led to action.</vt:lpstr>
      <vt:lpstr>That example wasn’t hard: the tool just looked for a certain regex.</vt:lpstr>
      <vt:lpstr>An example using GitGuardian.</vt:lpstr>
      <vt:lpstr>Defects Static Analysis can Catch</vt:lpstr>
      <vt:lpstr>PowerPoint Presentation</vt:lpstr>
      <vt:lpstr>Static Analysis isn’t perfect</vt:lpstr>
      <vt:lpstr>Getting precise results may require compromise</vt:lpstr>
      <vt:lpstr>What happens when an analysis is imprecise?</vt:lpstr>
      <vt:lpstr>Bug Detection</vt:lpstr>
      <vt:lpstr>The fate of a bug report depends on more than whether or not it is accurate</vt:lpstr>
      <vt:lpstr>Criteria For Good Automated Program Analysis</vt:lpstr>
      <vt:lpstr>Could static analyses replace testing?</vt:lpstr>
      <vt:lpstr>Review: Learning Objectives for this Lesson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4350: Fundamentals of Software Engineering CS 5500: Foundations of Software Engineering  Lesson 8.1 Static Program Analysis</dc:title>
  <dc:creator>John T Boyland</dc:creator>
  <cp:lastModifiedBy>Mitchell Wand</cp:lastModifiedBy>
  <cp:revision>43</cp:revision>
  <dcterms:created xsi:type="dcterms:W3CDTF">2021-02-11T00:56:10Z</dcterms:created>
  <dcterms:modified xsi:type="dcterms:W3CDTF">2022-03-21T23:37:39Z</dcterms:modified>
</cp:coreProperties>
</file>

<file path=docProps/thumbnail.jpeg>
</file>